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2EEC-A7C9-47FC-9471-AA0173832FB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E7AA-540C-47DC-888C-67B247D8C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INSTALLATION AND MAINTENANCE OF ELECTRICAL EQUIPMENTS(IMEE)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AND 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Semester 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Electrical 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rgbClr val="FF0000"/>
                </a:solidFill>
              </a:rPr>
              <a:t>nginering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696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Maintenance of transmission and distribution system:-</a:t>
            </a:r>
          </a:p>
          <a:p>
            <a:r>
              <a:rPr lang="en-US" sz="2000" dirty="0" smtClean="0"/>
              <a:t>                Maintenance </a:t>
            </a:r>
            <a:r>
              <a:rPr lang="en-US" sz="2000" dirty="0"/>
              <a:t>of overhead:- overhead line, their structure </a:t>
            </a:r>
            <a:r>
              <a:rPr lang="en-US" sz="2000" dirty="0" smtClean="0"/>
              <a:t>and their </a:t>
            </a:r>
            <a:r>
              <a:rPr lang="en-US" sz="2000" dirty="0"/>
              <a:t>components should be maintained to be in a </a:t>
            </a:r>
            <a:r>
              <a:rPr lang="en-US" sz="2000" dirty="0" smtClean="0"/>
              <a:t>safe operating </a:t>
            </a:r>
            <a:r>
              <a:rPr lang="en-US" sz="2000" dirty="0"/>
              <a:t>condition.</a:t>
            </a:r>
          </a:p>
          <a:p>
            <a:r>
              <a:rPr lang="en-US" sz="2000" dirty="0" smtClean="0"/>
              <a:t>               A </a:t>
            </a:r>
            <a:r>
              <a:rPr lang="en-US" sz="2000" dirty="0"/>
              <a:t>system of maintenance of overhead line, their structure </a:t>
            </a:r>
            <a:r>
              <a:rPr lang="en-US" sz="2000" dirty="0" smtClean="0"/>
              <a:t>and component </a:t>
            </a:r>
            <a:r>
              <a:rPr lang="en-US" sz="2000" dirty="0"/>
              <a:t>consist of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Inspection </a:t>
            </a:r>
            <a:r>
              <a:rPr lang="en-US" sz="2000" dirty="0"/>
              <a:t>or testing programs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Maintenance </a:t>
            </a:r>
            <a:r>
              <a:rPr lang="en-US" sz="2000" dirty="0" smtClean="0"/>
              <a:t>program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replacement </a:t>
            </a:r>
            <a:r>
              <a:rPr lang="en-US" sz="2000" dirty="0"/>
              <a:t>program for component approaching the end of</a:t>
            </a:r>
          </a:p>
          <a:p>
            <a:r>
              <a:rPr lang="en-US" sz="2000" dirty="0"/>
              <a:t>their serviceable </a:t>
            </a:r>
            <a:r>
              <a:rPr lang="en-US" sz="2000" dirty="0" smtClean="0"/>
              <a:t>life.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Tree </a:t>
            </a:r>
            <a:r>
              <a:rPr lang="en-US" sz="2000" dirty="0"/>
              <a:t>management program to ensure public </a:t>
            </a:r>
            <a:r>
              <a:rPr lang="en-US" sz="2000" dirty="0" smtClean="0"/>
              <a:t>safety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Minimise</a:t>
            </a:r>
            <a:r>
              <a:rPr lang="en-US" sz="2000" dirty="0" smtClean="0"/>
              <a:t> </a:t>
            </a:r>
            <a:r>
              <a:rPr lang="en-US" sz="2000" dirty="0"/>
              <a:t>lyrics of fire caused by contact between trees and</a:t>
            </a:r>
          </a:p>
          <a:p>
            <a:r>
              <a:rPr lang="en-US" sz="2000" dirty="0"/>
              <a:t>overhead </a:t>
            </a:r>
            <a:r>
              <a:rPr lang="en-US" sz="2000" dirty="0" smtClean="0"/>
              <a:t>lines.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Reduce </a:t>
            </a:r>
            <a:r>
              <a:rPr lang="en-US" sz="2000" dirty="0"/>
              <a:t>the number of introduction to supply caused by tree</a:t>
            </a:r>
          </a:p>
          <a:p>
            <a:r>
              <a:rPr lang="en-US" sz="2000" dirty="0" smtClean="0"/>
              <a:t>And protect </a:t>
            </a:r>
            <a:r>
              <a:rPr lang="en-US" sz="2000" dirty="0"/>
              <a:t>the electricity distributors assets from damage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12844"/>
            <a:ext cx="7239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Patrolling and visual inspection of lines</a:t>
            </a:r>
          </a:p>
          <a:p>
            <a:r>
              <a:rPr lang="en-US" sz="2000" dirty="0"/>
              <a:t>Visual Inspection:- visual inspection of </a:t>
            </a:r>
            <a:r>
              <a:rPr lang="en-US" sz="2000" dirty="0" smtClean="0"/>
              <a:t>electrical installation </a:t>
            </a:r>
            <a:r>
              <a:rPr lang="en-US" sz="2000" dirty="0"/>
              <a:t>which is not considered is carried out </a:t>
            </a:r>
            <a:r>
              <a:rPr lang="en-US" sz="2000" dirty="0" smtClean="0"/>
              <a:t>Prior to </a:t>
            </a:r>
            <a:r>
              <a:rPr lang="en-US" sz="2000" dirty="0"/>
              <a:t>any testing</a:t>
            </a:r>
            <a:r>
              <a:rPr lang="en-US" sz="2000" dirty="0" smtClean="0"/>
              <a:t>. starting </a:t>
            </a:r>
            <a:r>
              <a:rPr lang="en-US" sz="2000" dirty="0"/>
              <a:t>the inspection cell include </a:t>
            </a:r>
            <a:r>
              <a:rPr lang="en-US" sz="2000" dirty="0" smtClean="0"/>
              <a:t>a  check </a:t>
            </a:r>
            <a:r>
              <a:rPr lang="en-US" sz="2000" dirty="0"/>
              <a:t>on the condition of electrical equipment </a:t>
            </a:r>
            <a:r>
              <a:rPr lang="en-US" sz="2000" dirty="0" smtClean="0"/>
              <a:t>and  material </a:t>
            </a:r>
            <a:r>
              <a:rPr lang="en-US" sz="2000" dirty="0"/>
              <a:t>and will take following factor into account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Safety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Wear </a:t>
            </a:r>
            <a:r>
              <a:rPr lang="en-US" sz="2000" dirty="0"/>
              <a:t>and </a:t>
            </a:r>
            <a:r>
              <a:rPr lang="en-US" sz="2000" dirty="0" smtClean="0"/>
              <a:t>tear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Damage </a:t>
            </a:r>
            <a:r>
              <a:rPr lang="en-US" sz="2000" dirty="0"/>
              <a:t>and </a:t>
            </a:r>
            <a:r>
              <a:rPr lang="en-US" sz="2000" dirty="0" smtClean="0"/>
              <a:t>corrosion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Overloading </a:t>
            </a:r>
            <a:r>
              <a:rPr lang="en-US" sz="2000" dirty="0"/>
              <a:t>and </a:t>
            </a:r>
            <a:r>
              <a:rPr lang="en-US" sz="2000" dirty="0" smtClean="0"/>
              <a:t>overheating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External influences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insulation and seat of each conductor at </a:t>
            </a:r>
            <a:r>
              <a:rPr lang="en-US" sz="2000" dirty="0" smtClean="0"/>
              <a:t>a  sample </a:t>
            </a:r>
            <a:r>
              <a:rPr lang="en-US" sz="2000" dirty="0"/>
              <a:t>of termination point shall be inspected </a:t>
            </a:r>
            <a:r>
              <a:rPr lang="en-US" sz="2000" dirty="0" smtClean="0"/>
              <a:t>to determine </a:t>
            </a:r>
            <a:r>
              <a:rPr lang="en-US" sz="2000" dirty="0"/>
              <a:t>its condition and correct installation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7346"/>
            <a:ext cx="7467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Maintenance of </a:t>
            </a:r>
            <a:r>
              <a:rPr lang="en-US" sz="2800" b="1" dirty="0" smtClean="0">
                <a:solidFill>
                  <a:srgbClr val="FF0000"/>
                </a:solidFill>
              </a:rPr>
              <a:t>Distribution Transformer</a:t>
            </a:r>
            <a:r>
              <a:rPr lang="en-US" sz="2800" b="1" dirty="0">
                <a:solidFill>
                  <a:srgbClr val="FF0000"/>
                </a:solidFill>
              </a:rPr>
              <a:t>:-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Transformer maintenance</a:t>
            </a:r>
            <a:r>
              <a:rPr lang="en-US" sz="2400" dirty="0" smtClean="0">
                <a:solidFill>
                  <a:srgbClr val="FF0000"/>
                </a:solidFill>
              </a:rPr>
              <a:t>, checking of insulation resistance: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              The </a:t>
            </a:r>
            <a:r>
              <a:rPr lang="en-US" sz="2400" dirty="0"/>
              <a:t>insulation resistance is measured with the help </a:t>
            </a:r>
            <a:r>
              <a:rPr lang="en-US" sz="2400" dirty="0" smtClean="0"/>
              <a:t>of </a:t>
            </a:r>
            <a:r>
              <a:rPr lang="en-US" sz="2400" dirty="0" err="1" smtClean="0"/>
              <a:t>megger</a:t>
            </a:r>
            <a:r>
              <a:rPr lang="en-US" sz="2400" dirty="0" smtClean="0"/>
              <a:t> </a:t>
            </a:r>
            <a:r>
              <a:rPr lang="en-US" sz="2400" dirty="0"/>
              <a:t>insulation is completely dried up and all </a:t>
            </a:r>
            <a:r>
              <a:rPr lang="en-US" sz="2400" dirty="0" smtClean="0"/>
              <a:t>the moisture </a:t>
            </a:r>
            <a:r>
              <a:rPr lang="en-US" sz="2400" dirty="0"/>
              <a:t>present is removed. The resistance of the</a:t>
            </a:r>
          </a:p>
          <a:p>
            <a:r>
              <a:rPr lang="en-US" sz="2400" dirty="0"/>
              <a:t>installation depend upon the temperature at which the </a:t>
            </a:r>
            <a:r>
              <a:rPr lang="en-US" sz="2400" dirty="0" smtClean="0"/>
              <a:t>test is </a:t>
            </a:r>
            <a:r>
              <a:rPr lang="en-US" sz="2400" dirty="0"/>
              <a:t>being performed for class eight insulation the </a:t>
            </a:r>
            <a:r>
              <a:rPr lang="en-US" sz="2400" dirty="0" smtClean="0"/>
              <a:t>insulation resistance </a:t>
            </a:r>
            <a:r>
              <a:rPr lang="en-US" sz="2400" dirty="0"/>
              <a:t>get halves for every 10°c rise in temperature.</a:t>
            </a:r>
          </a:p>
          <a:p>
            <a:r>
              <a:rPr lang="en-US" sz="2400" dirty="0" smtClean="0"/>
              <a:t>                    The </a:t>
            </a:r>
            <a:r>
              <a:rPr lang="en-US" sz="2400" dirty="0"/>
              <a:t>minimum value of insulation resistance 2Mohm </a:t>
            </a:r>
            <a:r>
              <a:rPr lang="en-US" sz="2400" dirty="0" smtClean="0"/>
              <a:t>for thousand </a:t>
            </a:r>
            <a:r>
              <a:rPr lang="en-US" sz="2400" dirty="0"/>
              <a:t>volt operating voltage at 60°c </a:t>
            </a:r>
            <a:r>
              <a:rPr lang="en-US" sz="2400" dirty="0" smtClean="0"/>
              <a:t>temperature. the voltage </a:t>
            </a:r>
            <a:r>
              <a:rPr lang="en-US" sz="2400" dirty="0"/>
              <a:t>generated by the generator during </a:t>
            </a:r>
            <a:r>
              <a:rPr lang="en-US" sz="2400" dirty="0" smtClean="0"/>
              <a:t>measurement of </a:t>
            </a:r>
            <a:r>
              <a:rPr lang="en-US" sz="2400" dirty="0"/>
              <a:t>value should be steady.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010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Checking of Transformer oil level:-</a:t>
            </a:r>
          </a:p>
          <a:p>
            <a:pPr algn="just"/>
            <a:r>
              <a:rPr lang="en-US" dirty="0"/>
              <a:t>The oil level of the transformer is checked by looking at </a:t>
            </a:r>
            <a:r>
              <a:rPr lang="en-US" dirty="0" smtClean="0"/>
              <a:t>the  level </a:t>
            </a:r>
            <a:r>
              <a:rPr lang="en-US" dirty="0"/>
              <a:t>indicated in the printed fail on the glass installed </a:t>
            </a:r>
            <a:r>
              <a:rPr lang="en-US" dirty="0" smtClean="0"/>
              <a:t>at the </a:t>
            </a:r>
            <a:r>
              <a:rPr lang="en-US" dirty="0"/>
              <a:t>conservator tank. the conservative tanks should </a:t>
            </a:r>
            <a:r>
              <a:rPr lang="en-US" dirty="0" smtClean="0"/>
              <a:t>be always </a:t>
            </a:r>
            <a:r>
              <a:rPr lang="en-US" dirty="0"/>
              <a:t>be full of oil so that the oil which provide </a:t>
            </a:r>
            <a:r>
              <a:rPr lang="en-US" dirty="0" smtClean="0"/>
              <a:t>cooling effect </a:t>
            </a:r>
            <a:r>
              <a:rPr lang="en-US" dirty="0"/>
              <a:t>to the temperature rise due to current carried by</a:t>
            </a:r>
          </a:p>
          <a:p>
            <a:pPr algn="just"/>
            <a:r>
              <a:rPr lang="en-US" dirty="0"/>
              <a:t>winding also provide insulation between the two </a:t>
            </a:r>
            <a:r>
              <a:rPr lang="en-US" dirty="0" smtClean="0"/>
              <a:t>winding of </a:t>
            </a:r>
            <a:r>
              <a:rPr lang="en-US" dirty="0"/>
              <a:t>primary and secondary as well as between core </a:t>
            </a:r>
            <a:r>
              <a:rPr lang="en-US" dirty="0" smtClean="0"/>
              <a:t>and winding</a:t>
            </a:r>
            <a:r>
              <a:rPr lang="en-US" dirty="0"/>
              <a:t>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BDV test of oil:-</a:t>
            </a:r>
          </a:p>
          <a:p>
            <a:pPr algn="just"/>
            <a:r>
              <a:rPr lang="en-US" dirty="0"/>
              <a:t>Breakdown voltage level test is conducted on </a:t>
            </a:r>
            <a:r>
              <a:rPr lang="en-US" dirty="0" smtClean="0"/>
              <a:t>the Transformer </a:t>
            </a:r>
            <a:r>
              <a:rPr lang="en-US" dirty="0"/>
              <a:t>oil to measure its dielectric strength. The test </a:t>
            </a:r>
            <a:r>
              <a:rPr lang="en-US" dirty="0" smtClean="0"/>
              <a:t>is performed </a:t>
            </a:r>
            <a:r>
              <a:rPr lang="en-US" dirty="0"/>
              <a:t>on a standard oil test set. This sample oil is </a:t>
            </a:r>
            <a:r>
              <a:rPr lang="en-US" dirty="0" smtClean="0"/>
              <a:t>taken and </a:t>
            </a:r>
            <a:r>
              <a:rPr lang="en-US" dirty="0"/>
              <a:t>laced between two electrode of specified dimension </a:t>
            </a:r>
            <a:r>
              <a:rPr lang="en-US" dirty="0" smtClean="0"/>
              <a:t>as per </a:t>
            </a:r>
            <a:r>
              <a:rPr lang="en-US" dirty="0"/>
              <a:t>relevant IS standard. The gap between these electrode </a:t>
            </a:r>
            <a:r>
              <a:rPr lang="en-US" dirty="0" smtClean="0"/>
              <a:t>is usually </a:t>
            </a:r>
            <a:r>
              <a:rPr lang="en-US" dirty="0"/>
              <a:t>kept at 2.5 mm. The voltage applied across </a:t>
            </a:r>
            <a:r>
              <a:rPr lang="en-US" dirty="0" smtClean="0"/>
              <a:t>the electrode </a:t>
            </a:r>
            <a:r>
              <a:rPr lang="en-US" dirty="0"/>
              <a:t>is gradually increased till a flashover take place</a:t>
            </a:r>
            <a:r>
              <a:rPr lang="en-US" dirty="0" smtClean="0"/>
              <a:t>.</a:t>
            </a:r>
            <a:r>
              <a:rPr lang="en-US" dirty="0" smtClean="0"/>
              <a:t> the voltage level at which flashover take place is the dielectric strength of the oil.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35846"/>
            <a:ext cx="7162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b="1" dirty="0">
                <a:solidFill>
                  <a:srgbClr val="FF0000"/>
                </a:solidFill>
              </a:rPr>
              <a:t>Measurement of earth resistance</a:t>
            </a:r>
            <a:r>
              <a:rPr lang="en-US" sz="2800" b="1" dirty="0" smtClean="0">
                <a:solidFill>
                  <a:srgbClr val="FF0000"/>
                </a:solidFill>
              </a:rPr>
              <a:t>:-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               Fall </a:t>
            </a:r>
            <a:r>
              <a:rPr lang="en-US" sz="2400" dirty="0"/>
              <a:t>of potential method with the earth </a:t>
            </a:r>
            <a:r>
              <a:rPr lang="en-US" sz="2400" dirty="0" err="1"/>
              <a:t>megger</a:t>
            </a:r>
            <a:r>
              <a:rPr lang="en-US" sz="2400" dirty="0"/>
              <a:t>. the </a:t>
            </a:r>
            <a:r>
              <a:rPr lang="en-US" sz="2400" dirty="0" smtClean="0"/>
              <a:t>earth </a:t>
            </a:r>
            <a:r>
              <a:rPr lang="en-US" sz="2400" dirty="0" err="1" smtClean="0"/>
              <a:t>megger</a:t>
            </a:r>
            <a:r>
              <a:rPr lang="en-US" sz="2400" dirty="0" smtClean="0"/>
              <a:t> </a:t>
            </a:r>
            <a:r>
              <a:rPr lang="en-US" sz="2400" dirty="0"/>
              <a:t>is used for measurement of her electrode for </a:t>
            </a:r>
            <a:r>
              <a:rPr lang="en-US" sz="2400" dirty="0" err="1" smtClean="0"/>
              <a:t>earthing</a:t>
            </a:r>
            <a:r>
              <a:rPr lang="en-US" sz="2400" dirty="0" smtClean="0"/>
              <a:t> system </a:t>
            </a:r>
            <a:r>
              <a:rPr lang="en-US" sz="2400" dirty="0"/>
              <a:t>of small or medium extent such a single rod </a:t>
            </a:r>
            <a:r>
              <a:rPr lang="en-US" sz="2400" dirty="0" err="1" smtClean="0"/>
              <a:t>earthing</a:t>
            </a:r>
            <a:r>
              <a:rPr lang="en-US" sz="2400" dirty="0" smtClean="0"/>
              <a:t> electrode</a:t>
            </a:r>
            <a:r>
              <a:rPr lang="en-US" sz="2400" dirty="0"/>
              <a:t>, strip earth electrode. The earth electrode the </a:t>
            </a:r>
            <a:r>
              <a:rPr lang="en-US" sz="2400" dirty="0" smtClean="0"/>
              <a:t>probe and </a:t>
            </a:r>
            <a:r>
              <a:rPr lang="en-US" sz="2400" dirty="0"/>
              <a:t>auxiliary electrode should all lie in a straight line as </a:t>
            </a:r>
            <a:r>
              <a:rPr lang="en-US" sz="2400" dirty="0" smtClean="0"/>
              <a:t>for apart </a:t>
            </a:r>
            <a:r>
              <a:rPr lang="en-US" sz="2400" dirty="0"/>
              <a:t>as possible. The distance of probe from the </a:t>
            </a:r>
            <a:r>
              <a:rPr lang="en-US" sz="2400" dirty="0" smtClean="0"/>
              <a:t>earth electrode </a:t>
            </a:r>
            <a:r>
              <a:rPr lang="en-US" sz="2400" dirty="0"/>
              <a:t>test should be at least 2.5 times the </a:t>
            </a:r>
            <a:r>
              <a:rPr lang="en-US" sz="2400" dirty="0" smtClean="0"/>
              <a:t>maximum extension </a:t>
            </a:r>
            <a:r>
              <a:rPr lang="en-US" sz="2400" dirty="0"/>
              <a:t>of this electrode but not less than 20 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153400" cy="556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b="1" dirty="0">
                <a:solidFill>
                  <a:srgbClr val="FF0000"/>
                </a:solidFill>
              </a:rPr>
              <a:t>Testing and Maintenance </a:t>
            </a:r>
            <a:r>
              <a:rPr lang="en-US" sz="4000" b="1" dirty="0" smtClean="0">
                <a:solidFill>
                  <a:srgbClr val="FF0000"/>
                </a:solidFill>
              </a:rPr>
              <a:t>of  Electrical Equipments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Electrical </a:t>
            </a:r>
            <a:r>
              <a:rPr lang="en-US" b="1" dirty="0">
                <a:solidFill>
                  <a:srgbClr val="FF0000"/>
                </a:solidFill>
              </a:rPr>
              <a:t>motor</a:t>
            </a:r>
            <a:r>
              <a:rPr lang="en-US" b="1" dirty="0" smtClean="0">
                <a:solidFill>
                  <a:srgbClr val="FF0000"/>
                </a:solidFill>
              </a:rPr>
              <a:t>:-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Storage </a:t>
            </a:r>
            <a:r>
              <a:rPr lang="en-US" b="1" dirty="0">
                <a:solidFill>
                  <a:schemeClr val="tx1"/>
                </a:solidFill>
              </a:rPr>
              <a:t>of a motor or machine</a:t>
            </a:r>
            <a:r>
              <a:rPr lang="en-US" b="1" dirty="0" smtClean="0">
                <a:solidFill>
                  <a:schemeClr val="tx1"/>
                </a:solidFill>
              </a:rPr>
              <a:t>:-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motor should be stored in dry and clean </a:t>
            </a:r>
            <a:r>
              <a:rPr lang="en-US" b="1" dirty="0" smtClean="0">
                <a:solidFill>
                  <a:schemeClr val="tx1"/>
                </a:solidFill>
              </a:rPr>
              <a:t>place.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Temperature </a:t>
            </a:r>
            <a:r>
              <a:rPr lang="en-US" b="1" dirty="0">
                <a:solidFill>
                  <a:schemeClr val="tx1"/>
                </a:solidFill>
              </a:rPr>
              <a:t>should be uniform otherwise it will cause </a:t>
            </a:r>
            <a:r>
              <a:rPr lang="en-US" b="1" dirty="0" smtClean="0">
                <a:solidFill>
                  <a:schemeClr val="tx1"/>
                </a:solidFill>
              </a:rPr>
              <a:t>differential expansion.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Heaters </a:t>
            </a:r>
            <a:r>
              <a:rPr lang="en-US" b="1" dirty="0">
                <a:solidFill>
                  <a:schemeClr val="tx1"/>
                </a:solidFill>
              </a:rPr>
              <a:t>should be provided to avoid </a:t>
            </a:r>
            <a:r>
              <a:rPr lang="en-US" b="1" dirty="0" smtClean="0">
                <a:solidFill>
                  <a:schemeClr val="tx1"/>
                </a:solidFill>
              </a:rPr>
              <a:t>dampness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Motor </a:t>
            </a:r>
            <a:r>
              <a:rPr lang="en-US" b="1" dirty="0">
                <a:solidFill>
                  <a:schemeClr val="tx1"/>
                </a:solidFill>
              </a:rPr>
              <a:t>should not be placed on mud or loose earth </a:t>
            </a:r>
            <a:r>
              <a:rPr lang="en-US" b="1" dirty="0" smtClean="0">
                <a:solidFill>
                  <a:schemeClr val="tx1"/>
                </a:solidFill>
              </a:rPr>
              <a:t>floor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There </a:t>
            </a:r>
            <a:r>
              <a:rPr lang="en-US" b="1" dirty="0">
                <a:solidFill>
                  <a:schemeClr val="tx1"/>
                </a:solidFill>
              </a:rPr>
              <a:t>must be No smoking sign in the store </a:t>
            </a:r>
            <a:r>
              <a:rPr lang="en-US" b="1" dirty="0" smtClean="0">
                <a:solidFill>
                  <a:schemeClr val="tx1"/>
                </a:solidFill>
              </a:rPr>
              <a:t>room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Testing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motors:-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Insulation </a:t>
            </a:r>
            <a:r>
              <a:rPr lang="en-US" b="1" dirty="0">
                <a:solidFill>
                  <a:schemeClr val="tx1"/>
                </a:solidFill>
              </a:rPr>
              <a:t>resistance </a:t>
            </a:r>
            <a:r>
              <a:rPr lang="en-US" b="1" dirty="0" smtClean="0">
                <a:solidFill>
                  <a:schemeClr val="tx1"/>
                </a:solidFill>
              </a:rPr>
              <a:t>measurement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Rotor </a:t>
            </a:r>
            <a:r>
              <a:rPr lang="en-US" b="1" dirty="0">
                <a:solidFill>
                  <a:schemeClr val="tx1"/>
                </a:solidFill>
              </a:rPr>
              <a:t>and stator resistance </a:t>
            </a:r>
            <a:r>
              <a:rPr lang="en-US" b="1" dirty="0" smtClean="0">
                <a:solidFill>
                  <a:schemeClr val="tx1"/>
                </a:solidFill>
              </a:rPr>
              <a:t>measurement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Blocked </a:t>
            </a:r>
            <a:r>
              <a:rPr lang="en-US" b="1" dirty="0">
                <a:solidFill>
                  <a:schemeClr val="tx1"/>
                </a:solidFill>
              </a:rPr>
              <a:t>rotor </a:t>
            </a:r>
            <a:r>
              <a:rPr lang="en-US" b="1" dirty="0" smtClean="0">
                <a:solidFill>
                  <a:schemeClr val="tx1"/>
                </a:solidFill>
              </a:rPr>
              <a:t>test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Open </a:t>
            </a:r>
            <a:r>
              <a:rPr lang="en-US" b="1" dirty="0">
                <a:solidFill>
                  <a:schemeClr val="tx1"/>
                </a:solidFill>
              </a:rPr>
              <a:t>circuit </a:t>
            </a:r>
            <a:r>
              <a:rPr lang="en-US" b="1" dirty="0" smtClean="0">
                <a:solidFill>
                  <a:schemeClr val="tx1"/>
                </a:solidFill>
              </a:rPr>
              <a:t>test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No </a:t>
            </a:r>
            <a:r>
              <a:rPr lang="en-US" b="1" dirty="0">
                <a:solidFill>
                  <a:schemeClr val="tx1"/>
                </a:solidFill>
              </a:rPr>
              <a:t>load test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Routine </a:t>
            </a:r>
            <a:r>
              <a:rPr lang="en-US" sz="2800" dirty="0" smtClean="0">
                <a:solidFill>
                  <a:srgbClr val="FF0000"/>
                </a:solidFill>
              </a:rPr>
              <a:t>test: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IR measurement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High </a:t>
            </a:r>
            <a:r>
              <a:rPr lang="en-US" sz="2800" dirty="0"/>
              <a:t>voltage </a:t>
            </a:r>
            <a:r>
              <a:rPr lang="en-US" sz="2800" dirty="0" smtClean="0"/>
              <a:t>test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No </a:t>
            </a:r>
            <a:r>
              <a:rPr lang="en-US" sz="2800" dirty="0"/>
              <a:t>load </a:t>
            </a:r>
            <a:r>
              <a:rPr lang="en-US" sz="2800" dirty="0" smtClean="0"/>
              <a:t>test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Locked </a:t>
            </a:r>
            <a:r>
              <a:rPr lang="en-US" sz="2800" dirty="0"/>
              <a:t>rotor test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Special </a:t>
            </a:r>
            <a:r>
              <a:rPr lang="en-US" sz="2800" dirty="0" smtClean="0">
                <a:solidFill>
                  <a:srgbClr val="FF0000"/>
                </a:solidFill>
              </a:rPr>
              <a:t>test: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Polarization index </a:t>
            </a:r>
            <a:r>
              <a:rPr lang="en-US" sz="2800" dirty="0" smtClean="0"/>
              <a:t>measurement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Vibration test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Sound </a:t>
            </a:r>
            <a:r>
              <a:rPr lang="en-US" sz="2800" dirty="0"/>
              <a:t>level </a:t>
            </a:r>
            <a:r>
              <a:rPr lang="en-US" sz="2800" dirty="0" smtClean="0"/>
              <a:t>measurement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Temperature </a:t>
            </a:r>
            <a:r>
              <a:rPr lang="en-US" sz="2800" dirty="0"/>
              <a:t>rise test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51344"/>
            <a:ext cx="6934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Testing of Transformer:-</a:t>
            </a:r>
          </a:p>
          <a:p>
            <a:r>
              <a:rPr lang="en-US" sz="2000" dirty="0"/>
              <a:t>After installation work testing of transformer and its sub-system</a:t>
            </a:r>
          </a:p>
          <a:p>
            <a:r>
              <a:rPr lang="en-US" sz="2000" dirty="0"/>
              <a:t>are carried out to check desired performance as per</a:t>
            </a:r>
          </a:p>
          <a:p>
            <a:r>
              <a:rPr lang="en-US" sz="2000" dirty="0"/>
              <a:t>specification of the equipment.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Routine test:- </a:t>
            </a:r>
            <a:r>
              <a:rPr lang="en-US" sz="2000" dirty="0"/>
              <a:t>These test are carried out in manufacture premises </a:t>
            </a:r>
            <a:r>
              <a:rPr lang="en-US" sz="2000" dirty="0" smtClean="0"/>
              <a:t>on every </a:t>
            </a:r>
            <a:r>
              <a:rPr lang="en-US" sz="2000" dirty="0"/>
              <a:t>transformer.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Ratio </a:t>
            </a:r>
            <a:r>
              <a:rPr lang="en-US" sz="2000" dirty="0" smtClean="0"/>
              <a:t>test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Polarity test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Insulation </a:t>
            </a:r>
            <a:r>
              <a:rPr lang="en-US" sz="2000" dirty="0"/>
              <a:t>resistance </a:t>
            </a:r>
            <a:r>
              <a:rPr lang="en-US" sz="2000" dirty="0" smtClean="0"/>
              <a:t>test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High </a:t>
            </a:r>
            <a:r>
              <a:rPr lang="en-US" sz="2000" dirty="0"/>
              <a:t>voltage with stand </a:t>
            </a:r>
            <a:r>
              <a:rPr lang="en-US" sz="2000" dirty="0" smtClean="0"/>
              <a:t>test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Breakdown </a:t>
            </a:r>
            <a:r>
              <a:rPr lang="en-US" sz="2000" dirty="0"/>
              <a:t>value of </a:t>
            </a:r>
            <a:r>
              <a:rPr lang="en-US" sz="2000" dirty="0" smtClean="0"/>
              <a:t>oil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No </a:t>
            </a:r>
            <a:r>
              <a:rPr lang="en-US" sz="2000" dirty="0"/>
              <a:t>load </a:t>
            </a:r>
            <a:r>
              <a:rPr lang="en-US" sz="2000" dirty="0" smtClean="0"/>
              <a:t>test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Test </a:t>
            </a:r>
            <a:r>
              <a:rPr lang="en-US" sz="2000" dirty="0"/>
              <a:t>on load tap </a:t>
            </a:r>
            <a:r>
              <a:rPr lang="en-US" sz="2000" dirty="0" smtClean="0"/>
              <a:t>changer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Resistance </a:t>
            </a:r>
            <a:r>
              <a:rPr lang="en-US" sz="2000" dirty="0"/>
              <a:t>of </a:t>
            </a:r>
            <a:r>
              <a:rPr lang="en-US" sz="2000" dirty="0" smtClean="0"/>
              <a:t>winding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Magnetising</a:t>
            </a:r>
            <a:r>
              <a:rPr lang="en-US" sz="2000" dirty="0" smtClean="0"/>
              <a:t> </a:t>
            </a:r>
            <a:r>
              <a:rPr lang="en-US" sz="2000" dirty="0"/>
              <a:t>current </a:t>
            </a:r>
            <a:r>
              <a:rPr lang="en-US" sz="2000" dirty="0" smtClean="0"/>
              <a:t>test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No </a:t>
            </a:r>
            <a:r>
              <a:rPr lang="en-US" sz="2000" dirty="0"/>
              <a:t>load losses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Test of Transformer </a:t>
            </a:r>
            <a:r>
              <a:rPr lang="en-US" sz="2400" b="1" dirty="0" smtClean="0">
                <a:solidFill>
                  <a:srgbClr val="FF0000"/>
                </a:solidFill>
              </a:rPr>
              <a:t>oil: </a:t>
            </a:r>
            <a:r>
              <a:rPr lang="en-US" sz="2000" dirty="0" smtClean="0"/>
              <a:t>a </a:t>
            </a:r>
            <a:r>
              <a:rPr lang="en-US" sz="2000" dirty="0"/>
              <a:t>good oil should have combination properties of physical, </a:t>
            </a:r>
            <a:r>
              <a:rPr lang="en-US" sz="2000" dirty="0" smtClean="0"/>
              <a:t>chemical and </a:t>
            </a:r>
            <a:r>
              <a:rPr lang="en-US" sz="2000" dirty="0"/>
              <a:t>electrical characteristics before discussing the test </a:t>
            </a:r>
            <a:r>
              <a:rPr lang="en-US" sz="2000" dirty="0" smtClean="0"/>
              <a:t>on Transformer </a:t>
            </a:r>
            <a:r>
              <a:rPr lang="en-US" sz="2000" dirty="0"/>
              <a:t>oil the:-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roperties </a:t>
            </a:r>
            <a:r>
              <a:rPr lang="en-US" sz="2000" dirty="0">
                <a:solidFill>
                  <a:srgbClr val="FF0000"/>
                </a:solidFill>
              </a:rPr>
              <a:t>of Transformer oil 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the </a:t>
            </a:r>
            <a:r>
              <a:rPr lang="en-US" sz="2000" dirty="0"/>
              <a:t>oil should not contain suspended </a:t>
            </a:r>
            <a:r>
              <a:rPr lang="en-US" sz="2000" dirty="0" smtClean="0"/>
              <a:t>particle </a:t>
            </a:r>
            <a:r>
              <a:rPr lang="en-US" sz="2000" dirty="0"/>
              <a:t>such as acid water</a:t>
            </a:r>
          </a:p>
          <a:p>
            <a:r>
              <a:rPr lang="en-US" sz="2000" dirty="0" err="1"/>
              <a:t>sulphur</a:t>
            </a:r>
            <a:r>
              <a:rPr lang="en-US" sz="2000" dirty="0"/>
              <a:t> </a:t>
            </a:r>
            <a:r>
              <a:rPr lang="en-US" sz="2000" dirty="0" smtClean="0"/>
              <a:t>etc.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 err="1"/>
              <a:t>colour</a:t>
            </a:r>
            <a:r>
              <a:rPr lang="en-US" sz="2000" dirty="0"/>
              <a:t> of oil should be clear pale yellow </a:t>
            </a:r>
            <a:r>
              <a:rPr lang="en-US" sz="2000" dirty="0" err="1" smtClean="0"/>
              <a:t>colour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Transformer oil have good resistance to electrical </a:t>
            </a:r>
            <a:r>
              <a:rPr lang="en-US" sz="2000" dirty="0" smtClean="0"/>
              <a:t>stress.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</a:t>
            </a:r>
            <a:r>
              <a:rPr lang="en-US" sz="2000" dirty="0"/>
              <a:t>should have low </a:t>
            </a:r>
            <a:r>
              <a:rPr lang="en-US" sz="2000" dirty="0" smtClean="0"/>
              <a:t>viscosity.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</a:t>
            </a:r>
            <a:r>
              <a:rPr lang="en-US" sz="2000" dirty="0"/>
              <a:t>should have thermal stability and excellent oxidation.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Various </a:t>
            </a:r>
            <a:r>
              <a:rPr lang="en-US" sz="2000" dirty="0" smtClean="0">
                <a:solidFill>
                  <a:srgbClr val="FF0000"/>
                </a:solidFill>
              </a:rPr>
              <a:t>test: 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1. Physical </a:t>
            </a:r>
            <a:r>
              <a:rPr lang="en-US" sz="2000" dirty="0">
                <a:solidFill>
                  <a:srgbClr val="FF0000"/>
                </a:solidFill>
              </a:rPr>
              <a:t>test:- </a:t>
            </a:r>
            <a:r>
              <a:rPr lang="en-US" sz="2000" dirty="0"/>
              <a:t>specific gravity, viscosity, pour point </a:t>
            </a:r>
            <a:r>
              <a:rPr lang="en-US" sz="2000" dirty="0" smtClean="0"/>
              <a:t>crackle  test</a:t>
            </a:r>
            <a:r>
              <a:rPr lang="en-US" sz="2000" dirty="0"/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2. Chemical </a:t>
            </a:r>
            <a:r>
              <a:rPr lang="en-US" sz="2000" dirty="0">
                <a:solidFill>
                  <a:srgbClr val="FF0000"/>
                </a:solidFill>
              </a:rPr>
              <a:t>test:- </a:t>
            </a:r>
            <a:r>
              <a:rPr lang="en-US" sz="2000" dirty="0"/>
              <a:t>neutralization number or acidity </a:t>
            </a:r>
            <a:r>
              <a:rPr lang="en-US" sz="2000" dirty="0" smtClean="0"/>
              <a:t>test, </a:t>
            </a:r>
            <a:r>
              <a:rPr lang="en-US" sz="2000" dirty="0" err="1" smtClean="0"/>
              <a:t>sapoxfication</a:t>
            </a:r>
            <a:r>
              <a:rPr lang="en-US" sz="2000" dirty="0" smtClean="0"/>
              <a:t> </a:t>
            </a:r>
            <a:r>
              <a:rPr lang="en-US" sz="2000" dirty="0"/>
              <a:t>test, oxidation stability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3. Electrical </a:t>
            </a:r>
            <a:r>
              <a:rPr lang="en-US" sz="2000" dirty="0">
                <a:solidFill>
                  <a:srgbClr val="FF0000"/>
                </a:solidFill>
              </a:rPr>
              <a:t>test:- </a:t>
            </a:r>
            <a:r>
              <a:rPr lang="en-US" sz="2000" dirty="0"/>
              <a:t>dielectric strength of oil, resistivity of </a:t>
            </a:r>
            <a:r>
              <a:rPr lang="en-US" sz="2000" dirty="0" smtClean="0"/>
              <a:t>oil,  water </a:t>
            </a:r>
            <a:r>
              <a:rPr lang="en-US" sz="2000" dirty="0"/>
              <a:t>content test, total acidity test, resistivity of oil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Testing of cable:-</a:t>
            </a:r>
          </a:p>
          <a:p>
            <a:r>
              <a:rPr lang="en-US" sz="2800" dirty="0" smtClean="0"/>
              <a:t>                       A </a:t>
            </a:r>
            <a:r>
              <a:rPr lang="en-US" sz="2800" dirty="0"/>
              <a:t>single conductor insulated through its full length </a:t>
            </a:r>
            <a:r>
              <a:rPr lang="en-US" sz="2800" dirty="0" smtClean="0"/>
              <a:t>is called </a:t>
            </a:r>
            <a:r>
              <a:rPr lang="en-US" sz="2800" dirty="0"/>
              <a:t>a cable.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Testing:-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/>
              <a:t>Routine </a:t>
            </a:r>
            <a:r>
              <a:rPr lang="en-US" sz="2800" dirty="0" smtClean="0"/>
              <a:t>test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/>
              <a:t>Type test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/>
              <a:t>Special </a:t>
            </a:r>
            <a:r>
              <a:rPr lang="en-US" sz="2800" dirty="0"/>
              <a:t>test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Method of locating cable fault:-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Ground fault of single </a:t>
            </a:r>
            <a:r>
              <a:rPr lang="en-US" sz="2800" dirty="0" smtClean="0"/>
              <a:t>cable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Loop test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Fall </a:t>
            </a:r>
            <a:r>
              <a:rPr lang="en-US" sz="2800" dirty="0"/>
              <a:t>of potential </a:t>
            </a:r>
            <a:r>
              <a:rPr lang="en-US" sz="2800" dirty="0" smtClean="0"/>
              <a:t>test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447801"/>
            <a:ext cx="510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Chapter-3</a:t>
            </a:r>
          </a:p>
          <a:p>
            <a:r>
              <a:rPr lang="en-US" sz="6000" dirty="0">
                <a:solidFill>
                  <a:srgbClr val="FF0000"/>
                </a:solidFill>
              </a:rPr>
              <a:t>Maintenance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Planned maintenance:-</a:t>
            </a:r>
          </a:p>
          <a:p>
            <a:r>
              <a:rPr lang="en-US" sz="2400" dirty="0" smtClean="0"/>
              <a:t>             The </a:t>
            </a:r>
            <a:r>
              <a:rPr lang="en-US" sz="2400" dirty="0"/>
              <a:t>terms in the maintenance work carried out </a:t>
            </a:r>
            <a:r>
              <a:rPr lang="en-US" sz="2400" dirty="0" smtClean="0"/>
              <a:t>in plant </a:t>
            </a:r>
            <a:r>
              <a:rPr lang="en-US" sz="2400" dirty="0"/>
              <a:t>and orderly manner. It is two types.</a:t>
            </a:r>
          </a:p>
          <a:p>
            <a:r>
              <a:rPr lang="en-US" sz="2400" dirty="0" smtClean="0"/>
              <a:t>1. Preventive </a:t>
            </a:r>
            <a:r>
              <a:rPr lang="en-US" sz="2400" dirty="0"/>
              <a:t>maintenance</a:t>
            </a:r>
          </a:p>
          <a:p>
            <a:r>
              <a:rPr lang="en-US" sz="2400" dirty="0" smtClean="0"/>
              <a:t>2. Corrective </a:t>
            </a:r>
            <a:r>
              <a:rPr lang="en-US" sz="2400" dirty="0"/>
              <a:t>maintenance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1. Preventive </a:t>
            </a:r>
            <a:r>
              <a:rPr lang="en-US" sz="2400" b="1" dirty="0">
                <a:solidFill>
                  <a:srgbClr val="FF0000"/>
                </a:solidFill>
              </a:rPr>
              <a:t>maintenance:-</a:t>
            </a:r>
          </a:p>
          <a:p>
            <a:r>
              <a:rPr lang="en-US" sz="2400" dirty="0" smtClean="0"/>
              <a:t>                In </a:t>
            </a:r>
            <a:r>
              <a:rPr lang="en-US" sz="2400" dirty="0"/>
              <a:t>this type of maintenance effort are made to prevent </a:t>
            </a:r>
            <a:r>
              <a:rPr lang="en-US" sz="2400" dirty="0" smtClean="0"/>
              <a:t>failure  and </a:t>
            </a:r>
            <a:r>
              <a:rPr lang="en-US" sz="2400" dirty="0"/>
              <a:t>to locate the faults.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 Running maintenance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 smtClean="0"/>
              <a:t>Shutdowm</a:t>
            </a:r>
            <a:r>
              <a:rPr lang="en-US" sz="2400" dirty="0" smtClean="0"/>
              <a:t> maintenance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 Corrective </a:t>
            </a:r>
            <a:r>
              <a:rPr lang="en-US" sz="2400" dirty="0">
                <a:solidFill>
                  <a:srgbClr val="FF0000"/>
                </a:solidFill>
              </a:rPr>
              <a:t>maintenance:- </a:t>
            </a:r>
            <a:r>
              <a:rPr lang="en-US" sz="2400" dirty="0"/>
              <a:t>This type of maintenance is </a:t>
            </a:r>
            <a:r>
              <a:rPr lang="en-US" sz="2400" dirty="0" smtClean="0"/>
              <a:t>carried  out </a:t>
            </a:r>
            <a:r>
              <a:rPr lang="en-US" sz="2400" dirty="0"/>
              <a:t>to restore the equipment to its original working condition.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Breakdown </a:t>
            </a:r>
            <a:r>
              <a:rPr lang="en-US" sz="2400" dirty="0" smtClean="0"/>
              <a:t>maintenance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Emergency </a:t>
            </a:r>
            <a:r>
              <a:rPr lang="en-US" sz="2400" dirty="0"/>
              <a:t>maintenance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315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Maintenance schedule:-</a:t>
            </a:r>
          </a:p>
          <a:p>
            <a:pPr algn="just"/>
            <a:r>
              <a:rPr lang="en-US" sz="2400" dirty="0"/>
              <a:t>There are different maintenance schedule for </a:t>
            </a:r>
            <a:r>
              <a:rPr lang="en-US" sz="2400" dirty="0" smtClean="0"/>
              <a:t>all electrical </a:t>
            </a:r>
            <a:r>
              <a:rPr lang="en-US" sz="2400" dirty="0"/>
              <a:t>apparatus and component used in </a:t>
            </a:r>
            <a:r>
              <a:rPr lang="en-US" sz="2400" dirty="0" smtClean="0"/>
              <a:t>generation or </a:t>
            </a:r>
            <a:r>
              <a:rPr lang="en-US" sz="2400" dirty="0"/>
              <a:t>Transmission system. These maintenance </a:t>
            </a:r>
            <a:r>
              <a:rPr lang="en-US" sz="2400" dirty="0" smtClean="0"/>
              <a:t>schedule helps </a:t>
            </a:r>
            <a:r>
              <a:rPr lang="en-US" sz="2400" dirty="0"/>
              <a:t>in </a:t>
            </a:r>
            <a:r>
              <a:rPr lang="en-US" sz="2400" dirty="0" err="1"/>
              <a:t>unkeeping</a:t>
            </a:r>
            <a:r>
              <a:rPr lang="en-US" sz="2400" dirty="0"/>
              <a:t> the equipment in proper </a:t>
            </a:r>
            <a:r>
              <a:rPr lang="en-US" sz="2400" dirty="0" smtClean="0"/>
              <a:t>and good working </a:t>
            </a:r>
            <a:r>
              <a:rPr lang="en-US" sz="2400" dirty="0"/>
              <a:t>condition before discussing the </a:t>
            </a:r>
            <a:r>
              <a:rPr lang="en-US" sz="2400" dirty="0" smtClean="0"/>
              <a:t>maintenance, we </a:t>
            </a:r>
            <a:r>
              <a:rPr lang="en-US" sz="2400" dirty="0"/>
              <a:t>will discuss some testing </a:t>
            </a:r>
            <a:r>
              <a:rPr lang="en-US" sz="2400" dirty="0" smtClean="0"/>
              <a:t>and commissioning of transmission </a:t>
            </a:r>
            <a:r>
              <a:rPr lang="en-US" sz="2400" dirty="0"/>
              <a:t>line.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1082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Swas</dc:creator>
  <cp:lastModifiedBy>Swas</cp:lastModifiedBy>
  <cp:revision>18</cp:revision>
  <dcterms:created xsi:type="dcterms:W3CDTF">2020-03-19T16:24:02Z</dcterms:created>
  <dcterms:modified xsi:type="dcterms:W3CDTF">2020-03-19T17:03:41Z</dcterms:modified>
</cp:coreProperties>
</file>